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2" r:id="rId2"/>
    <p:sldMasterId id="2147483670" r:id="rId3"/>
    <p:sldMasterId id="2147483650" r:id="rId4"/>
  </p:sldMasterIdLst>
  <p:notesMasterIdLst>
    <p:notesMasterId r:id="rId19"/>
  </p:notesMasterIdLst>
  <p:handoutMasterIdLst>
    <p:handoutMasterId r:id="rId20"/>
  </p:handoutMasterIdLst>
  <p:sldIdLst>
    <p:sldId id="3101" r:id="rId5"/>
    <p:sldId id="3125" r:id="rId6"/>
    <p:sldId id="3107" r:id="rId7"/>
    <p:sldId id="3121" r:id="rId8"/>
    <p:sldId id="3123" r:id="rId9"/>
    <p:sldId id="3124" r:id="rId10"/>
    <p:sldId id="3109" r:id="rId11"/>
    <p:sldId id="3122" r:id="rId12"/>
    <p:sldId id="3111" r:id="rId13"/>
    <p:sldId id="3120" r:id="rId14"/>
    <p:sldId id="3211" r:id="rId15"/>
    <p:sldId id="3214" r:id="rId16"/>
    <p:sldId id="3215" r:id="rId17"/>
    <p:sldId id="3118" r:id="rId18"/>
  </p:sldIdLst>
  <p:sldSz cx="9144000" cy="6858000" type="screen4x3"/>
  <p:notesSz cx="6807200" cy="99393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2622"/>
    <a:srgbClr val="00395A"/>
    <a:srgbClr val="054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93094" autoAdjust="0"/>
  </p:normalViewPr>
  <p:slideViewPr>
    <p:cSldViewPr snapToGrid="0">
      <p:cViewPr varScale="1">
        <p:scale>
          <a:sx n="103" d="100"/>
          <a:sy n="103" d="100"/>
        </p:scale>
        <p:origin x="15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9402C43-2E20-42B6-8D50-3743918B39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C6E4AF-2B30-4B4C-A590-315DC00547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90D726-F7C5-4C15-AE77-30501ED5F55E}" type="datetime1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ED8F2A-992C-40DA-BBF0-239275EB3E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19C699-AC1C-4AB4-851B-161B788753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ED964F-B0B4-452D-86EB-061FEA8E7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BFDA989-CF68-4AF8-A9ED-7341D00F28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001753-7E67-43CC-8629-D6C408E7336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D71124-21BE-4B53-98D4-241AFAF6A6F4}" type="datetime1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773B614B-CF47-4267-9402-8685F936B7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6578CEDC-B152-4A2A-953F-C5E17F880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2B3E06-83FD-4AC4-8010-68C63E26AA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EDCED2-4B96-4F7D-A4A1-92E92ADCFF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1BCEDA-D09F-4D43-A6C3-018733FF3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3645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8D71124-21BE-4B53-98D4-241AFAF6A6F4}" type="datetime1">
              <a:rPr lang="ru-RU" smtClean="0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1BCEDA-D09F-4D43-A6C3-018733FF30A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63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8D71124-21BE-4B53-98D4-241AFAF6A6F4}" type="datetime1">
              <a:rPr lang="ru-RU" smtClean="0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1BCEDA-D09F-4D43-A6C3-018733FF30A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28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Экскурсии для студентов ЭЭ, ИВТ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8D71124-21BE-4B53-98D4-241AFAF6A6F4}" type="datetime1">
              <a:rPr lang="ru-RU" smtClean="0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1BCEDA-D09F-4D43-A6C3-018733FF30A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382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Корпоративные скидки на обучение в </a:t>
            </a:r>
            <a:r>
              <a:rPr lang="ru-RU" sz="1200" dirty="0" err="1"/>
              <a:t>Skyeng</a:t>
            </a:r>
            <a:endParaRPr lang="ru-RU" sz="1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>
                <a:solidFill>
                  <a:srgbClr val="7F2622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Доб­ро­воль­ное ме­дицин­ское стра­хова­ние (ДМС)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8D71124-21BE-4B53-98D4-241AFAF6A6F4}" type="datetime1">
              <a:rPr lang="ru-RU" smtClean="0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BCEDA-D09F-4D43-A6C3-018733FF30A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2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ая 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58095" y="1720100"/>
            <a:ext cx="5095702" cy="1197668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7035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3272097" y="2505653"/>
            <a:ext cx="5556019" cy="636558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defRPr>
            </a:lvl1pPr>
          </a:lstStyle>
          <a:p>
            <a:r>
              <a:rPr lang="ru-RU" dirty="0"/>
              <a:t>Название подраздела</a:t>
            </a:r>
          </a:p>
        </p:txBody>
      </p:sp>
    </p:spTree>
    <p:extLst>
      <p:ext uri="{BB962C8B-B14F-4D97-AF65-F5344CB8AC3E}">
        <p14:creationId xmlns:p14="http://schemas.microsoft.com/office/powerpoint/2010/main" val="4467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я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395894" y="1753351"/>
            <a:ext cx="5556019" cy="1122853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defRPr>
            </a:lvl1pPr>
          </a:lstStyle>
          <a:p>
            <a:r>
              <a:rPr lang="ru-RU" dirty="0"/>
              <a:t>Призыв к действию!</a:t>
            </a:r>
          </a:p>
        </p:txBody>
      </p:sp>
    </p:spTree>
    <p:extLst>
      <p:ext uri="{BB962C8B-B14F-4D97-AF65-F5344CB8AC3E}">
        <p14:creationId xmlns:p14="http://schemas.microsoft.com/office/powerpoint/2010/main" val="66139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0188" y="179388"/>
            <a:ext cx="7886700" cy="490537"/>
          </a:xfrm>
          <a:prstGeom prst="rect">
            <a:avLst/>
          </a:prstGeom>
        </p:spPr>
        <p:txBody>
          <a:bodyPr/>
          <a:lstStyle/>
          <a:p>
            <a:r>
              <a:rPr lang="ru-RU" altLang="ru-RU" dirty="0"/>
              <a:t>Название</a:t>
            </a:r>
            <a:r>
              <a:rPr lang="ru-RU" dirty="0"/>
              <a:t>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3025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0188" y="179388"/>
            <a:ext cx="7886700" cy="490537"/>
          </a:xfrm>
          <a:prstGeom prst="rect">
            <a:avLst/>
          </a:prstGeom>
        </p:spPr>
        <p:txBody>
          <a:bodyPr/>
          <a:lstStyle/>
          <a:p>
            <a:r>
              <a:rPr lang="ru-RU" altLang="ru-RU" dirty="0"/>
              <a:t>Название</a:t>
            </a:r>
            <a:r>
              <a:rPr lang="ru-RU" dirty="0"/>
              <a:t>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144" y="1159697"/>
            <a:ext cx="7886700" cy="4706894"/>
          </a:xfrm>
          <a:prstGeom prst="rect">
            <a:avLst/>
          </a:prstGeom>
        </p:spPr>
        <p:txBody>
          <a:bodyPr/>
          <a:lstStyle>
            <a:lvl1pPr>
              <a:defRPr>
                <a:latin typeface="Clear Sans" panose="020B0503030202020304" pitchFamily="34" charset="0"/>
                <a:cs typeface="Clear Sans" panose="020B0503030202020304" pitchFamily="34" charset="0"/>
              </a:defRPr>
            </a:lvl1pPr>
            <a:lvl2pPr>
              <a:defRPr>
                <a:latin typeface="Clear Sans" panose="020B0503030202020304" pitchFamily="34" charset="0"/>
                <a:cs typeface="Clear Sans" panose="020B0503030202020304" pitchFamily="34" charset="0"/>
              </a:defRPr>
            </a:lvl2pPr>
            <a:lvl3pPr>
              <a:defRPr>
                <a:latin typeface="Clear Sans" panose="020B0503030202020304" pitchFamily="34" charset="0"/>
                <a:cs typeface="Clear Sans" panose="020B0503030202020304" pitchFamily="34" charset="0"/>
              </a:defRPr>
            </a:lvl3pPr>
            <a:lvl4pPr>
              <a:defRPr>
                <a:latin typeface="Clear Sans" panose="020B0503030202020304" pitchFamily="34" charset="0"/>
                <a:cs typeface="Clear Sans" panose="020B0503030202020304" pitchFamily="34" charset="0"/>
              </a:defRPr>
            </a:lvl4pPr>
            <a:lvl5pPr>
              <a:defRPr>
                <a:latin typeface="Clear Sans" panose="020B0503030202020304" pitchFamily="34" charset="0"/>
                <a:cs typeface="Clear Sans" panose="020B05030302020203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499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ы, диаграммы, рису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"/>
          <p:cNvSpPr>
            <a:spLocks noGrp="1"/>
          </p:cNvSpPr>
          <p:nvPr>
            <p:ph type="pic" sz="quarter" idx="13"/>
          </p:nvPr>
        </p:nvSpPr>
        <p:spPr>
          <a:xfrm>
            <a:off x="566133" y="1299298"/>
            <a:ext cx="2576512" cy="2120900"/>
          </a:xfrm>
          <a:prstGeom prst="rect">
            <a:avLst/>
          </a:prstGeom>
        </p:spPr>
      </p:sp>
      <p:sp>
        <p:nvSpPr>
          <p:cNvPr id="11" name="Текст 3"/>
          <p:cNvSpPr>
            <a:spLocks noGrp="1"/>
          </p:cNvSpPr>
          <p:nvPr>
            <p:ph type="body" sz="quarter" idx="14"/>
          </p:nvPr>
        </p:nvSpPr>
        <p:spPr>
          <a:xfrm>
            <a:off x="3424845" y="1308099"/>
            <a:ext cx="5435224" cy="2120900"/>
          </a:xfrm>
          <a:prstGeom prst="rect">
            <a:avLst/>
          </a:prstGeom>
        </p:spPr>
        <p:txBody>
          <a:bodyPr/>
          <a:lstStyle>
            <a:lvl1pPr>
              <a:defRPr>
                <a:latin typeface="Clear Sans" panose="020B0503030202020304" pitchFamily="34" charset="0"/>
                <a:cs typeface="Clear Sans" panose="020B05030302020203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2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6291869" y="3617986"/>
            <a:ext cx="2576512" cy="2120900"/>
          </a:xfrm>
          <a:prstGeom prst="rect">
            <a:avLst/>
          </a:prstGeom>
        </p:spPr>
      </p:sp>
      <p:sp>
        <p:nvSpPr>
          <p:cNvPr id="13" name="Таблица 5"/>
          <p:cNvSpPr>
            <a:spLocks noGrp="1"/>
          </p:cNvSpPr>
          <p:nvPr>
            <p:ph type="tbl" sz="quarter" idx="16"/>
          </p:nvPr>
        </p:nvSpPr>
        <p:spPr>
          <a:xfrm>
            <a:off x="3424845" y="3668441"/>
            <a:ext cx="2576512" cy="2120900"/>
          </a:xfrm>
          <a:prstGeom prst="rect">
            <a:avLst/>
          </a:prstGeom>
        </p:spPr>
      </p:sp>
      <p:sp>
        <p:nvSpPr>
          <p:cNvPr id="14" name="Рисунок SmartArt 6"/>
          <p:cNvSpPr>
            <a:spLocks noGrp="1"/>
          </p:cNvSpPr>
          <p:nvPr>
            <p:ph type="dgm" sz="quarter" idx="17"/>
          </p:nvPr>
        </p:nvSpPr>
        <p:spPr>
          <a:xfrm>
            <a:off x="557821" y="3668441"/>
            <a:ext cx="2576512" cy="2120900"/>
          </a:xfrm>
          <a:prstGeom prst="rect">
            <a:avLst/>
          </a:prstGeom>
        </p:spPr>
      </p: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9639" y="178853"/>
            <a:ext cx="7886700" cy="4910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altLang="ru-RU" dirty="0"/>
              <a:t>Название</a:t>
            </a:r>
            <a:r>
              <a:rPr lang="ru-RU" dirty="0"/>
              <a:t>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549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0188" y="179388"/>
            <a:ext cx="7886700" cy="490537"/>
          </a:xfrm>
          <a:prstGeom prst="rect">
            <a:avLst/>
          </a:prstGeom>
        </p:spPr>
        <p:txBody>
          <a:bodyPr/>
          <a:lstStyle/>
          <a:p>
            <a:r>
              <a:rPr lang="ru-RU" altLang="ru-RU" dirty="0"/>
              <a:t>Название</a:t>
            </a:r>
            <a:r>
              <a:rPr lang="ru-RU" dirty="0"/>
              <a:t> заголовка</a:t>
            </a:r>
          </a:p>
        </p:txBody>
      </p:sp>
      <p:sp>
        <p:nvSpPr>
          <p:cNvPr id="6" name="Мультимедиа 1"/>
          <p:cNvSpPr>
            <a:spLocks noGrp="1"/>
          </p:cNvSpPr>
          <p:nvPr>
            <p:ph type="media" sz="quarter" idx="13"/>
          </p:nvPr>
        </p:nvSpPr>
        <p:spPr>
          <a:xfrm>
            <a:off x="523081" y="1038860"/>
            <a:ext cx="8097837" cy="2448329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7" name="Место для изображения из Интернета 2"/>
          <p:cNvSpPr>
            <a:spLocks noGrp="1"/>
          </p:cNvSpPr>
          <p:nvPr>
            <p:ph type="clipArt" sz="quarter" idx="14"/>
          </p:nvPr>
        </p:nvSpPr>
        <p:spPr>
          <a:xfrm>
            <a:off x="523081" y="3693362"/>
            <a:ext cx="3766286" cy="2448329"/>
          </a:xfrm>
          <a:prstGeom prst="rect">
            <a:avLst/>
          </a:prstGeom>
        </p:spPr>
      </p:sp>
      <p:sp>
        <p:nvSpPr>
          <p:cNvPr id="8" name="Место для изображения из Интернета 3"/>
          <p:cNvSpPr>
            <a:spLocks noGrp="1"/>
          </p:cNvSpPr>
          <p:nvPr>
            <p:ph type="clipArt" sz="quarter" idx="15"/>
          </p:nvPr>
        </p:nvSpPr>
        <p:spPr>
          <a:xfrm>
            <a:off x="4854633" y="3693362"/>
            <a:ext cx="3766285" cy="2448329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26886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следня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395894" y="1753351"/>
            <a:ext cx="5556019" cy="1122853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defRPr>
            </a:lvl1pPr>
          </a:lstStyle>
          <a:p>
            <a:r>
              <a:rPr lang="ru-RU" dirty="0"/>
              <a:t>Призыв к действию!</a:t>
            </a:r>
          </a:p>
        </p:txBody>
      </p:sp>
    </p:spTree>
    <p:extLst>
      <p:ext uri="{BB962C8B-B14F-4D97-AF65-F5344CB8AC3E}">
        <p14:creationId xmlns:p14="http://schemas.microsoft.com/office/powerpoint/2010/main" val="72370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9">
            <a:extLst>
              <a:ext uri="{FF2B5EF4-FFF2-40B4-BE49-F238E27FC236}">
                <a16:creationId xmlns:a16="http://schemas.microsoft.com/office/drawing/2014/main" id="{1BDA3592-ACC6-4E7E-8F74-1AD0329D08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7">
            <a:extLst>
              <a:ext uri="{FF2B5EF4-FFF2-40B4-BE49-F238E27FC236}">
                <a16:creationId xmlns:a16="http://schemas.microsoft.com/office/drawing/2014/main" id="{66F57704-FAB6-4D03-837F-D2709E243A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1">
            <a:extLst>
              <a:ext uri="{FF2B5EF4-FFF2-40B4-BE49-F238E27FC236}">
                <a16:creationId xmlns:a16="http://schemas.microsoft.com/office/drawing/2014/main" id="{C1525607-7003-407C-9CCF-06C3FE10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>
            <a:extLst>
              <a:ext uri="{FF2B5EF4-FFF2-40B4-BE49-F238E27FC236}">
                <a16:creationId xmlns:a16="http://schemas.microsoft.com/office/drawing/2014/main" id="{115C519A-4289-41BA-8110-D621C5F551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403576BE-23AC-4639-8CDE-5316192FB894}"/>
              </a:ext>
            </a:extLst>
          </p:cNvPr>
          <p:cNvSpPr/>
          <p:nvPr userDrawn="1"/>
        </p:nvSpPr>
        <p:spPr>
          <a:xfrm rot="10800000">
            <a:off x="254000" y="6299200"/>
            <a:ext cx="815975" cy="660400"/>
          </a:xfrm>
          <a:prstGeom prst="triangle">
            <a:avLst/>
          </a:prstGeom>
          <a:gradFill flip="none" rotWithShape="1">
            <a:gsLst>
              <a:gs pos="100000">
                <a:srgbClr val="7F2622">
                  <a:alpha val="20000"/>
                  <a:lumMod val="100000"/>
                </a:srgbClr>
              </a:gs>
              <a:gs pos="0">
                <a:srgbClr val="054564">
                  <a:alpha val="2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D35746-DECE-4DF2-839B-E69DCB55020C}"/>
              </a:ext>
            </a:extLst>
          </p:cNvPr>
          <p:cNvSpPr txBox="1"/>
          <p:nvPr userDrawn="1"/>
        </p:nvSpPr>
        <p:spPr>
          <a:xfrm>
            <a:off x="350686" y="6324030"/>
            <a:ext cx="622449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1ABCB9F-0B7F-449A-ACF9-3FAFB16973DF}" type="slidenum">
              <a:rPr lang="ru-RU" sz="2000">
                <a:gradFill flip="none" rotWithShape="1">
                  <a:gsLst>
                    <a:gs pos="0">
                      <a:srgbClr val="7F2622">
                        <a:lumMod val="100000"/>
                        <a:alpha val="70000"/>
                      </a:srgbClr>
                    </a:gs>
                    <a:gs pos="100000">
                      <a:srgbClr val="054564">
                        <a:alpha val="70000"/>
                      </a:srgbClr>
                    </a:gs>
                  </a:gsLst>
                  <a:lin ang="0" scaled="1"/>
                  <a:tileRect/>
                </a:gradFill>
                <a:latin typeface="Clear Sans" panose="020B0503030202020304" pitchFamily="34" charset="0"/>
                <a:cs typeface="Clear Sans" panose="020B05030302020203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gradFill flip="none" rotWithShape="1">
                <a:gsLst>
                  <a:gs pos="0">
                    <a:srgbClr val="7F2622">
                      <a:lumMod val="100000"/>
                      <a:alpha val="70000"/>
                    </a:srgbClr>
                  </a:gs>
                  <a:gs pos="100000">
                    <a:srgbClr val="054564">
                      <a:alpha val="70000"/>
                    </a:srgbClr>
                  </a:gs>
                </a:gsLst>
                <a:lin ang="0" scaled="1"/>
                <a:tileRect/>
              </a:gra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054564"/>
          </a:solidFill>
          <a:latin typeface="Clear Sans" panose="020B0503030202020304" pitchFamily="34" charset="0"/>
          <a:ea typeface="+mj-ea"/>
          <a:cs typeface="Clear Sans" panose="020B05030302020203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54564"/>
          </a:solidFill>
          <a:latin typeface="Clear Sans" panose="020B0503030202020304" pitchFamily="34" charset="0"/>
          <a:cs typeface="Clear Sans" panose="020B05030302020203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54564"/>
          </a:solidFill>
          <a:latin typeface="Clear Sans" panose="020B0503030202020304" pitchFamily="34" charset="0"/>
          <a:cs typeface="Clear Sans" panose="020B05030302020203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54564"/>
          </a:solidFill>
          <a:latin typeface="Clear Sans" panose="020B0503030202020304" pitchFamily="34" charset="0"/>
          <a:cs typeface="Clear Sans" panose="020B05030302020203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54564"/>
          </a:solidFill>
          <a:latin typeface="Clear Sans" panose="020B0503030202020304" pitchFamily="34" charset="0"/>
          <a:cs typeface="Clear Sans" panose="020B05030302020203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54564"/>
          </a:solidFill>
          <a:latin typeface="Clear Sans" panose="020B0503030202020304" pitchFamily="34" charset="0"/>
          <a:cs typeface="Clear Sans" panose="020B05030302020203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54564"/>
          </a:solidFill>
          <a:latin typeface="Clear Sans" panose="020B0503030202020304" pitchFamily="34" charset="0"/>
          <a:cs typeface="Clear Sans" panose="020B05030302020203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54564"/>
          </a:solidFill>
          <a:latin typeface="Clear Sans" panose="020B0503030202020304" pitchFamily="34" charset="0"/>
          <a:cs typeface="Clear Sans" panose="020B05030302020203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54564"/>
          </a:solidFill>
          <a:latin typeface="Clear Sans" panose="020B0503030202020304" pitchFamily="34" charset="0"/>
          <a:cs typeface="Clear Sans" panose="020B05030302020203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27EF0E1C-62AA-49B5-A501-0147A5545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48406" y="1569212"/>
            <a:ext cx="5686425" cy="16532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ru-RU" altLang="ru-RU" dirty="0">
                <a:latin typeface="Clear Sans Light" panose="020B0303030202020304" pitchFamily="34" charset="0"/>
                <a:cs typeface="Clear Sans Light" panose="020B0303030202020304" pitchFamily="34" charset="0"/>
              </a:rPr>
              <a:t>ООО «Релематика». </a:t>
            </a:r>
            <a:br>
              <a:rPr lang="ru-RU" altLang="ru-RU" dirty="0">
                <a:latin typeface="Clear Sans Light" panose="020B0303030202020304" pitchFamily="34" charset="0"/>
                <a:cs typeface="Clear Sans Light" panose="020B0303030202020304" pitchFamily="34" charset="0"/>
              </a:rPr>
            </a:br>
            <a:r>
              <a:rPr lang="ru-RU" altLang="ru-RU" dirty="0">
                <a:latin typeface="Clear Sans Light" panose="020B0303030202020304" pitchFamily="34" charset="0"/>
                <a:cs typeface="Clear Sans Light" panose="020B0303030202020304" pitchFamily="34" charset="0"/>
              </a:rPr>
              <a:t>На передовом фланге отечественной науки РЗА</a:t>
            </a:r>
          </a:p>
        </p:txBody>
      </p:sp>
    </p:spTree>
    <p:extLst>
      <p:ext uri="{BB962C8B-B14F-4D97-AF65-F5344CB8AC3E}">
        <p14:creationId xmlns:p14="http://schemas.microsoft.com/office/powerpoint/2010/main" val="2680393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8C26DA-5DE4-48B3-BD2E-F7FD01A21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42952"/>
            <a:ext cx="9144000" cy="550378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18F44-D75A-4D27-A7BE-61B4CD4F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Социальная поддержка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E8DAF8C-F449-4BC0-9C14-38E5730D36A3}"/>
              </a:ext>
            </a:extLst>
          </p:cNvPr>
          <p:cNvCxnSpPr>
            <a:cxnSpLocks/>
          </p:cNvCxnSpPr>
          <p:nvPr/>
        </p:nvCxnSpPr>
        <p:spPr>
          <a:xfrm>
            <a:off x="1" y="909928"/>
            <a:ext cx="442451" cy="0"/>
          </a:xfrm>
          <a:prstGeom prst="line">
            <a:avLst/>
          </a:prstGeom>
          <a:ln w="12700">
            <a:solidFill>
              <a:srgbClr val="7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69E651B-CCDC-4C97-B797-6D7AC5BBAF79}"/>
              </a:ext>
            </a:extLst>
          </p:cNvPr>
          <p:cNvCxnSpPr>
            <a:cxnSpLocks/>
          </p:cNvCxnSpPr>
          <p:nvPr/>
        </p:nvCxnSpPr>
        <p:spPr>
          <a:xfrm>
            <a:off x="0" y="1003334"/>
            <a:ext cx="288000" cy="0"/>
          </a:xfrm>
          <a:prstGeom prst="line">
            <a:avLst/>
          </a:prstGeom>
          <a:ln>
            <a:solidFill>
              <a:srgbClr val="7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7D4DBEB-0D2E-4BF9-9757-840C0C637F0A}"/>
              </a:ext>
            </a:extLst>
          </p:cNvPr>
          <p:cNvCxnSpPr>
            <a:cxnSpLocks/>
          </p:cNvCxnSpPr>
          <p:nvPr/>
        </p:nvCxnSpPr>
        <p:spPr>
          <a:xfrm>
            <a:off x="0" y="1081992"/>
            <a:ext cx="189734" cy="0"/>
          </a:xfrm>
          <a:prstGeom prst="line">
            <a:avLst/>
          </a:prstGeom>
          <a:ln>
            <a:solidFill>
              <a:srgbClr val="7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7805A75-3A94-49EF-960D-6DA879FE1D9F}"/>
              </a:ext>
            </a:extLst>
          </p:cNvPr>
          <p:cNvSpPr txBox="1"/>
          <p:nvPr/>
        </p:nvSpPr>
        <p:spPr>
          <a:xfrm>
            <a:off x="503428" y="672779"/>
            <a:ext cx="6071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7F2622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Предприятие предоставляет работникам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52FFF4D-C63C-4875-9447-1CC31E17EFCA}"/>
              </a:ext>
            </a:extLst>
          </p:cNvPr>
          <p:cNvSpPr/>
          <p:nvPr/>
        </p:nvSpPr>
        <p:spPr>
          <a:xfrm>
            <a:off x="0" y="1245533"/>
            <a:ext cx="503428" cy="2170545"/>
          </a:xfrm>
          <a:prstGeom prst="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D0DE704-DD85-49D6-842D-8838DA8EA091}"/>
              </a:ext>
            </a:extLst>
          </p:cNvPr>
          <p:cNvSpPr/>
          <p:nvPr/>
        </p:nvSpPr>
        <p:spPr>
          <a:xfrm>
            <a:off x="1484768" y="4239687"/>
            <a:ext cx="4916031" cy="1945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D0DE704-DD85-49D6-842D-8838DA8EA091}"/>
              </a:ext>
            </a:extLst>
          </p:cNvPr>
          <p:cNvSpPr/>
          <p:nvPr/>
        </p:nvSpPr>
        <p:spPr>
          <a:xfrm>
            <a:off x="964969" y="3162630"/>
            <a:ext cx="3482109" cy="18753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30BDF8-72D7-4838-97DF-BC2027B7197B}"/>
              </a:ext>
            </a:extLst>
          </p:cNvPr>
          <p:cNvSpPr txBox="1"/>
          <p:nvPr/>
        </p:nvSpPr>
        <p:spPr>
          <a:xfrm>
            <a:off x="1557196" y="4977421"/>
            <a:ext cx="4843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ru-RU" dirty="0">
                <a:latin typeface="Clear Sans" panose="020B0503030202020304" pitchFamily="34" charset="0"/>
                <a:cs typeface="Clear Sans" panose="020B0503030202020304" pitchFamily="34" charset="0"/>
              </a:rPr>
              <a:t>Корпоративные скидки на обучение в </a:t>
            </a:r>
            <a:r>
              <a:rPr lang="ru-RU" dirty="0" err="1">
                <a:latin typeface="Clear Sans" panose="020B0503030202020304" pitchFamily="34" charset="0"/>
                <a:cs typeface="Clear Sans" panose="020B0503030202020304" pitchFamily="34" charset="0"/>
              </a:rPr>
              <a:t>Skyeng</a:t>
            </a:r>
            <a:r>
              <a:rPr lang="ru-RU" altLang="ru-RU" dirty="0">
                <a:latin typeface="Clear Sans" panose="020B0503030202020304" pitchFamily="34" charset="0"/>
                <a:cs typeface="Clear Sans" panose="020B0503030202020304" pitchFamily="34" charset="0"/>
              </a:rPr>
              <a:t>.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ru-RU" altLang="ru-RU" dirty="0">
                <a:latin typeface="Clear Sans" panose="020B0503030202020304" pitchFamily="34" charset="0"/>
                <a:cs typeface="Clear Sans" panose="020B0503030202020304" pitchFamily="34" charset="0"/>
              </a:rPr>
              <a:t>Корпоративные мероприятия: регаты, велопрогулки, спартакиады и т.д.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30BDF8-72D7-4838-97DF-BC2027B7197B}"/>
              </a:ext>
            </a:extLst>
          </p:cNvPr>
          <p:cNvSpPr txBox="1"/>
          <p:nvPr/>
        </p:nvSpPr>
        <p:spPr>
          <a:xfrm>
            <a:off x="1039442" y="3452176"/>
            <a:ext cx="33947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ru-RU" altLang="ru-RU" sz="1800" dirty="0">
                <a:latin typeface="Clear Sans" panose="020B0503030202020304" pitchFamily="34" charset="0"/>
                <a:cs typeface="Clear Sans" panose="020B0503030202020304" pitchFamily="34" charset="0"/>
              </a:rPr>
              <a:t>Подарки и праздники детям сотрудников.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ru-RU" altLang="ru-RU" sz="1800" dirty="0">
                <a:latin typeface="Clear Sans" panose="020B0503030202020304" pitchFamily="34" charset="0"/>
                <a:cs typeface="Clear Sans" panose="020B0503030202020304" pitchFamily="34" charset="0"/>
              </a:rPr>
              <a:t>Спецодежда и обувь.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ru-RU" altLang="ru-RU" sz="1800" dirty="0">
                <a:latin typeface="Clear Sans" panose="020B0503030202020304" pitchFamily="34" charset="0"/>
                <a:cs typeface="Clear Sans" panose="020B0503030202020304" pitchFamily="34" charset="0"/>
              </a:rPr>
              <a:t>Корпоративное обучение.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ru-RU" altLang="ru-RU" sz="1800" dirty="0">
                <a:latin typeface="Clear Sans" panose="020B0503030202020304" pitchFamily="34" charset="0"/>
                <a:cs typeface="Clear Sans" panose="020B0503030202020304" pitchFamily="34" charset="0"/>
              </a:rPr>
              <a:t>Оплата мобильной связи.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D0DE704-DD85-49D6-842D-8838DA8EA091}"/>
              </a:ext>
            </a:extLst>
          </p:cNvPr>
          <p:cNvSpPr/>
          <p:nvPr/>
        </p:nvSpPr>
        <p:spPr>
          <a:xfrm>
            <a:off x="251714" y="1531863"/>
            <a:ext cx="3947062" cy="18753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C57950-9DC3-4DF3-B0D5-863F60253096}"/>
              </a:ext>
            </a:extLst>
          </p:cNvPr>
          <p:cNvSpPr txBox="1"/>
          <p:nvPr/>
        </p:nvSpPr>
        <p:spPr>
          <a:xfrm>
            <a:off x="218946" y="1578337"/>
            <a:ext cx="42189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ru-RU" altLang="ru-RU" sz="1800" dirty="0">
                <a:latin typeface="Clear Sans" panose="020B0503030202020304" pitchFamily="34" charset="0"/>
                <a:cs typeface="Clear Sans" panose="020B0503030202020304" pitchFamily="34" charset="0"/>
              </a:rPr>
              <a:t>Материальная помощь при вступлении в брак, рождении детей или смерти близких родственников.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ru-RU" altLang="ru-RU" sz="1800" dirty="0">
                <a:latin typeface="Clear Sans" panose="020B0503030202020304" pitchFamily="34" charset="0"/>
                <a:cs typeface="Clear Sans" panose="020B0503030202020304" pitchFamily="34" charset="0"/>
              </a:rPr>
              <a:t>Подарки сотрудникам на дни рождения и другие праздники.</a:t>
            </a:r>
          </a:p>
        </p:txBody>
      </p:sp>
    </p:spTree>
    <p:extLst>
      <p:ext uri="{BB962C8B-B14F-4D97-AF65-F5344CB8AC3E}">
        <p14:creationId xmlns:p14="http://schemas.microsoft.com/office/powerpoint/2010/main" val="1437036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DE4CD-FDE1-4C5C-9A4A-C67D1654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lear Sans Light" panose="020B0303030202020304" pitchFamily="34" charset="0"/>
                <a:cs typeface="Clear Sans Light" panose="020B0303030202020304" pitchFamily="34" charset="0"/>
              </a:rPr>
              <a:t>Спорт – залог здоровья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5AA41A-EB69-4E79-807A-E608C4CDC72C}"/>
              </a:ext>
            </a:extLst>
          </p:cNvPr>
          <p:cNvSpPr/>
          <p:nvPr/>
        </p:nvSpPr>
        <p:spPr>
          <a:xfrm flipV="1">
            <a:off x="0" y="3514722"/>
            <a:ext cx="9144000" cy="2771773"/>
          </a:xfrm>
          <a:prstGeom prst="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8E3E6F0-79D8-41E1-B23F-3A4E5040BFDD}"/>
              </a:ext>
            </a:extLst>
          </p:cNvPr>
          <p:cNvSpPr txBox="1">
            <a:spLocks/>
          </p:cNvSpPr>
          <p:nvPr/>
        </p:nvSpPr>
        <p:spPr>
          <a:xfrm>
            <a:off x="0" y="4324896"/>
            <a:ext cx="9143999" cy="1131279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>
                <a:latin typeface="Clear Sans" panose="020B0503030202020304" pitchFamily="34" charset="0"/>
                <a:cs typeface="Clear Sans" panose="020B0503030202020304" pitchFamily="34" charset="0"/>
              </a:rPr>
              <a:t>Сотрудникам предприятия предоставляется бесплатное посещение бассейна, тренажерного зала и спортивных игровых залов для волейбола и футбола.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E8ADD56-DE6A-4352-AC90-68E97038CC2A}"/>
              </a:ext>
            </a:extLst>
          </p:cNvPr>
          <p:cNvSpPr/>
          <p:nvPr/>
        </p:nvSpPr>
        <p:spPr>
          <a:xfrm>
            <a:off x="157062" y="1076325"/>
            <a:ext cx="2839976" cy="31643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B612656-0DD6-4100-8B41-37B837A5553D}"/>
              </a:ext>
            </a:extLst>
          </p:cNvPr>
          <p:cNvSpPr/>
          <p:nvPr/>
        </p:nvSpPr>
        <p:spPr>
          <a:xfrm>
            <a:off x="3157963" y="1076325"/>
            <a:ext cx="2839976" cy="31643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7419970-A9FF-475D-9212-B965618715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825" y="1322858"/>
            <a:ext cx="2614187" cy="2614187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0816460-A452-48C0-B105-1F6E59EB3A5B}"/>
              </a:ext>
            </a:extLst>
          </p:cNvPr>
          <p:cNvSpPr/>
          <p:nvPr/>
        </p:nvSpPr>
        <p:spPr>
          <a:xfrm>
            <a:off x="6159604" y="1053613"/>
            <a:ext cx="2839976" cy="31643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4873FB1-AF15-4518-8394-B01BAC5FAC5E}"/>
              </a:ext>
            </a:extLst>
          </p:cNvPr>
          <p:cNvSpPr/>
          <p:nvPr/>
        </p:nvSpPr>
        <p:spPr>
          <a:xfrm>
            <a:off x="347679" y="1322857"/>
            <a:ext cx="2457230" cy="261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B45578-4131-43ED-81DD-A9B8F7134E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86" y="1511219"/>
            <a:ext cx="2457230" cy="221981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CFE0576-DD3E-4F41-9915-1CC0CAC3F811}"/>
              </a:ext>
            </a:extLst>
          </p:cNvPr>
          <p:cNvSpPr/>
          <p:nvPr/>
        </p:nvSpPr>
        <p:spPr>
          <a:xfrm>
            <a:off x="6350977" y="1305210"/>
            <a:ext cx="2457230" cy="261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DBA65C3-33E2-4053-AC90-053378C242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270" y="1314735"/>
            <a:ext cx="2074644" cy="2631835"/>
          </a:xfrm>
          <a:prstGeom prst="rect">
            <a:avLst/>
          </a:prstGeom>
        </p:spPr>
      </p:pic>
      <p:sp>
        <p:nvSpPr>
          <p:cNvPr id="17" name="Объект 2">
            <a:extLst>
              <a:ext uri="{FF2B5EF4-FFF2-40B4-BE49-F238E27FC236}">
                <a16:creationId xmlns:a16="http://schemas.microsoft.com/office/drawing/2014/main" id="{D0FC9170-8B3E-DB2A-C555-6CF944111F7D}"/>
              </a:ext>
            </a:extLst>
          </p:cNvPr>
          <p:cNvSpPr txBox="1">
            <a:spLocks/>
          </p:cNvSpPr>
          <p:nvPr/>
        </p:nvSpPr>
        <p:spPr>
          <a:xfrm>
            <a:off x="0" y="5575139"/>
            <a:ext cx="9144000" cy="70183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i="1" dirty="0">
                <a:latin typeface="Clear Sans" panose="020B0503030202020304" pitchFamily="34" charset="0"/>
                <a:cs typeface="Clear Sans" panose="020B0503030202020304" pitchFamily="34" charset="0"/>
              </a:rPr>
              <a:t>Внутри компании и среди производственных предприятий ЧР проводятся спортивные турниры с призовыми местами!</a:t>
            </a:r>
          </a:p>
        </p:txBody>
      </p:sp>
    </p:spTree>
    <p:extLst>
      <p:ext uri="{BB962C8B-B14F-4D97-AF65-F5344CB8AC3E}">
        <p14:creationId xmlns:p14="http://schemas.microsoft.com/office/powerpoint/2010/main" val="218863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Возможно, это изображение (2 человека, люди стоят и в помещении)">
            <a:extLst>
              <a:ext uri="{FF2B5EF4-FFF2-40B4-BE49-F238E27FC236}">
                <a16:creationId xmlns:a16="http://schemas.microsoft.com/office/drawing/2014/main" id="{A9BC300A-5DB3-445D-A16A-7D3FEE041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250" y="1879592"/>
            <a:ext cx="5967750" cy="37298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7E895-26FF-45D7-8298-1DDA8FA9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lear Sans Light" panose="020B0303030202020304" pitchFamily="34" charset="0"/>
                <a:cs typeface="Clear Sans Light" panose="020B0303030202020304" pitchFamily="34" charset="0"/>
              </a:rPr>
              <a:t>Здоровье превыше всего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76DF7-F639-4C31-AA7E-98DFB0990710}"/>
              </a:ext>
            </a:extLst>
          </p:cNvPr>
          <p:cNvSpPr txBox="1"/>
          <p:nvPr/>
        </p:nvSpPr>
        <p:spPr>
          <a:xfrm>
            <a:off x="0" y="823998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F2622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Доб­ро­воль­ное ме­дицин­ское стра­хова­ние (ДМС)</a:t>
            </a:r>
          </a:p>
          <a:p>
            <a:pPr algn="ctr"/>
            <a:r>
              <a:rPr lang="ru-RU" sz="2400" dirty="0">
                <a:solidFill>
                  <a:srgbClr val="7F2622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для всех сотрудников ООО «Релематика»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A36B48F-EF21-4E69-8D6F-B91CF90BA477}"/>
              </a:ext>
            </a:extLst>
          </p:cNvPr>
          <p:cNvSpPr/>
          <p:nvPr/>
        </p:nvSpPr>
        <p:spPr>
          <a:xfrm>
            <a:off x="-1" y="1783403"/>
            <a:ext cx="3314701" cy="923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214C9-6FA6-40D5-8924-C91CC81CA6D3}"/>
              </a:ext>
            </a:extLst>
          </p:cNvPr>
          <p:cNvSpPr txBox="1"/>
          <p:nvPr/>
        </p:nvSpPr>
        <p:spPr>
          <a:xfrm>
            <a:off x="340662" y="1928204"/>
            <a:ext cx="2409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C3136"/>
                </a:solidFill>
                <a:effectLst/>
                <a:latin typeface="Clear Sans" panose="020B0503030202020304" pitchFamily="34" charset="0"/>
                <a:cs typeface="Clear Sans" panose="020B0503030202020304" pitchFamily="34" charset="0"/>
              </a:rPr>
              <a:t>Качественная платная медицина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2A96C70-AF14-4945-9BC2-CA02D3A38515}"/>
              </a:ext>
            </a:extLst>
          </p:cNvPr>
          <p:cNvSpPr/>
          <p:nvPr/>
        </p:nvSpPr>
        <p:spPr>
          <a:xfrm>
            <a:off x="0" y="2795923"/>
            <a:ext cx="3314701" cy="923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3454298-9BC8-474C-8D6E-A3C398A3FE7E}"/>
              </a:ext>
            </a:extLst>
          </p:cNvPr>
          <p:cNvSpPr/>
          <p:nvPr/>
        </p:nvSpPr>
        <p:spPr>
          <a:xfrm>
            <a:off x="0" y="3808443"/>
            <a:ext cx="3314701" cy="923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8DDB3AF-5468-423D-B99B-47653FDB10E9}"/>
              </a:ext>
            </a:extLst>
          </p:cNvPr>
          <p:cNvSpPr/>
          <p:nvPr/>
        </p:nvSpPr>
        <p:spPr>
          <a:xfrm>
            <a:off x="0" y="4821042"/>
            <a:ext cx="3314701" cy="923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401630-CB76-49CA-B1F3-A54121D5F82C}"/>
              </a:ext>
            </a:extLst>
          </p:cNvPr>
          <p:cNvSpPr txBox="1"/>
          <p:nvPr/>
        </p:nvSpPr>
        <p:spPr>
          <a:xfrm>
            <a:off x="340662" y="2942335"/>
            <a:ext cx="2409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C3136"/>
                </a:solidFill>
                <a:effectLst/>
                <a:latin typeface="Clear Sans" panose="020B0503030202020304" pitchFamily="34" charset="0"/>
                <a:cs typeface="Clear Sans" panose="020B0503030202020304" pitchFamily="34" charset="0"/>
              </a:rPr>
              <a:t>Широкий выбор проверенных клиник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ED0800-BD68-4AF6-88BB-A5181690EBE8}"/>
              </a:ext>
            </a:extLst>
          </p:cNvPr>
          <p:cNvSpPr txBox="1"/>
          <p:nvPr/>
        </p:nvSpPr>
        <p:spPr>
          <a:xfrm>
            <a:off x="317787" y="3956466"/>
            <a:ext cx="2409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C3136"/>
                </a:solidFill>
                <a:effectLst/>
                <a:latin typeface="Clear Sans" panose="020B0503030202020304" pitchFamily="34" charset="0"/>
                <a:cs typeface="Clear Sans" panose="020B0503030202020304" pitchFamily="34" charset="0"/>
              </a:rPr>
              <a:t>Без очередей и лишних хлопот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585FB0-5187-4243-B954-6BC630EF749B}"/>
              </a:ext>
            </a:extLst>
          </p:cNvPr>
          <p:cNvSpPr txBox="1"/>
          <p:nvPr/>
        </p:nvSpPr>
        <p:spPr>
          <a:xfrm>
            <a:off x="340662" y="4830566"/>
            <a:ext cx="2409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C3136"/>
                </a:solidFill>
                <a:effectLst/>
                <a:latin typeface="Clear Sans" panose="020B0503030202020304" pitchFamily="34" charset="0"/>
                <a:cs typeface="Clear Sans" panose="020B0503030202020304" pitchFamily="34" charset="0"/>
              </a:rPr>
              <a:t>Экономия до 80% на медицинских услугах</a:t>
            </a:r>
          </a:p>
        </p:txBody>
      </p:sp>
      <p:sp>
        <p:nvSpPr>
          <p:cNvPr id="24" name="Блок-схема: ссылка на другую страницу 23">
            <a:extLst>
              <a:ext uri="{FF2B5EF4-FFF2-40B4-BE49-F238E27FC236}">
                <a16:creationId xmlns:a16="http://schemas.microsoft.com/office/drawing/2014/main" id="{88BB5B5D-8F0E-41F1-AF9E-0B41E467CF71}"/>
              </a:ext>
            </a:extLst>
          </p:cNvPr>
          <p:cNvSpPr/>
          <p:nvPr/>
        </p:nvSpPr>
        <p:spPr>
          <a:xfrm rot="16200000">
            <a:off x="-320378" y="2108147"/>
            <a:ext cx="923331" cy="273843"/>
          </a:xfrm>
          <a:prstGeom prst="flowChartOffpageConnector">
            <a:avLst/>
          </a:prstGeom>
          <a:solidFill>
            <a:srgbClr val="7F262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ссылка на другую страницу 25">
            <a:extLst>
              <a:ext uri="{FF2B5EF4-FFF2-40B4-BE49-F238E27FC236}">
                <a16:creationId xmlns:a16="http://schemas.microsoft.com/office/drawing/2014/main" id="{A42CB280-8D9C-44C7-9B9A-57C9B6ECDF8E}"/>
              </a:ext>
            </a:extLst>
          </p:cNvPr>
          <p:cNvSpPr/>
          <p:nvPr/>
        </p:nvSpPr>
        <p:spPr>
          <a:xfrm rot="16200000">
            <a:off x="-320378" y="3108272"/>
            <a:ext cx="923331" cy="273843"/>
          </a:xfrm>
          <a:prstGeom prst="flowChartOffpageConnector">
            <a:avLst/>
          </a:prstGeom>
          <a:solidFill>
            <a:srgbClr val="7F262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ссылка на другую страницу 26">
            <a:extLst>
              <a:ext uri="{FF2B5EF4-FFF2-40B4-BE49-F238E27FC236}">
                <a16:creationId xmlns:a16="http://schemas.microsoft.com/office/drawing/2014/main" id="{F0ACADA3-312D-42C3-B1D4-9D8994CA1287}"/>
              </a:ext>
            </a:extLst>
          </p:cNvPr>
          <p:cNvSpPr/>
          <p:nvPr/>
        </p:nvSpPr>
        <p:spPr>
          <a:xfrm rot="16200000">
            <a:off x="-320379" y="4133184"/>
            <a:ext cx="923331" cy="273843"/>
          </a:xfrm>
          <a:prstGeom prst="flowChartOffpageConnector">
            <a:avLst/>
          </a:prstGeom>
          <a:solidFill>
            <a:srgbClr val="7F262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ссылка на другую страницу 27">
            <a:extLst>
              <a:ext uri="{FF2B5EF4-FFF2-40B4-BE49-F238E27FC236}">
                <a16:creationId xmlns:a16="http://schemas.microsoft.com/office/drawing/2014/main" id="{CAEB36A4-E4F5-4DB5-AA2C-0ECD357F50B2}"/>
              </a:ext>
            </a:extLst>
          </p:cNvPr>
          <p:cNvSpPr/>
          <p:nvPr/>
        </p:nvSpPr>
        <p:spPr>
          <a:xfrm rot="16200000">
            <a:off x="-320380" y="5145784"/>
            <a:ext cx="923331" cy="273843"/>
          </a:xfrm>
          <a:prstGeom prst="flowChartOffpageConnector">
            <a:avLst/>
          </a:prstGeom>
          <a:solidFill>
            <a:srgbClr val="7F262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89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B18FF4-968F-BEF6-D353-AD210DC1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AACB50-3667-4963-DAB3-2D7F2312D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88" y="1558050"/>
            <a:ext cx="8913811" cy="1674890"/>
          </a:xfrm>
        </p:spPr>
        <p:txBody>
          <a:bodyPr/>
          <a:lstStyle/>
          <a:p>
            <a:r>
              <a:rPr lang="ru-RU" dirty="0"/>
              <a:t>Усилить направление профориентации в школах среди старшеклассников. Приглашать производителей в школы для встречи с абитуриентами.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88000EB-158D-8DD1-29EE-807518AC5B75}"/>
              </a:ext>
            </a:extLst>
          </p:cNvPr>
          <p:cNvSpPr txBox="1">
            <a:spLocks/>
          </p:cNvSpPr>
          <p:nvPr/>
        </p:nvSpPr>
        <p:spPr>
          <a:xfrm>
            <a:off x="94164" y="3847723"/>
            <a:ext cx="8913811" cy="1674891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lear Sans" panose="020B0503030202020304" pitchFamily="34" charset="0"/>
                <a:ea typeface="+mn-ea"/>
                <a:cs typeface="Clear Sans" panose="020B05030302020203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lear Sans" panose="020B0503030202020304" pitchFamily="34" charset="0"/>
                <a:ea typeface="+mn-ea"/>
                <a:cs typeface="Clear Sans" panose="020B05030302020203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lear Sans" panose="020B0503030202020304" pitchFamily="34" charset="0"/>
                <a:ea typeface="+mn-ea"/>
                <a:cs typeface="Clear Sans" panose="020B05030302020203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lear Sans" panose="020B0503030202020304" pitchFamily="34" charset="0"/>
                <a:ea typeface="+mn-ea"/>
                <a:cs typeface="Clear Sans" panose="020B05030302020203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lear Sans" panose="020B0503030202020304" pitchFamily="34" charset="0"/>
                <a:ea typeface="+mn-ea"/>
                <a:cs typeface="Clear Sans" panose="020B05030302020203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 целью повышения имиджа Чувашской Республики запустить цикл передач о республиканских предприятиях-производителях на местном телевидении.</a:t>
            </a:r>
          </a:p>
        </p:txBody>
      </p:sp>
    </p:spTree>
    <p:extLst>
      <p:ext uri="{BB962C8B-B14F-4D97-AF65-F5344CB8AC3E}">
        <p14:creationId xmlns:p14="http://schemas.microsoft.com/office/powerpoint/2010/main" val="758737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883B6BEA-E252-4E0F-97AE-BF37D6278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752600"/>
            <a:ext cx="5556250" cy="1123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/>
              <a:t>Приглашаем на работу в «</a:t>
            </a:r>
            <a:r>
              <a:rPr lang="ru-RU" altLang="ru-RU" dirty="0" err="1"/>
              <a:t>Релематику</a:t>
            </a:r>
            <a:r>
              <a:rPr lang="ru-RU" altLang="ru-RU" dirty="0"/>
              <a:t>»!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4488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54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381AB0-8C2B-82FA-3159-BA2D00BF27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92" y="987239"/>
            <a:ext cx="8978040" cy="5692364"/>
          </a:xfrm>
          <a:prstGeom prst="rect">
            <a:avLst/>
          </a:prstGeom>
        </p:spPr>
      </p:pic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6978B308-B61F-44AF-A69C-42EE658FF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792" y="222517"/>
            <a:ext cx="7886700" cy="490537"/>
          </a:xfrm>
        </p:spPr>
        <p:txBody>
          <a:bodyPr/>
          <a:lstStyle/>
          <a:p>
            <a:r>
              <a:rPr lang="ru-RU" altLang="ru-RU" dirty="0">
                <a:latin typeface="Clear Sans Light" panose="020B0303030202020304" pitchFamily="34" charset="0"/>
                <a:cs typeface="Clear Sans Light" panose="020B0303030202020304" pitchFamily="34" charset="0"/>
              </a:rPr>
              <a:t>О компании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44E75-7CB8-429A-9C32-FEECFD3A50FC}"/>
              </a:ext>
            </a:extLst>
          </p:cNvPr>
          <p:cNvSpPr txBox="1"/>
          <p:nvPr/>
        </p:nvSpPr>
        <p:spPr>
          <a:xfrm>
            <a:off x="0" y="731024"/>
            <a:ext cx="76747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7F2622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Релематика</a:t>
            </a:r>
            <a:r>
              <a:rPr lang="ru-RU" sz="1600" dirty="0">
                <a:solidFill>
                  <a:srgbClr val="7F2622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 </a:t>
            </a:r>
            <a:r>
              <a:rPr lang="ru-RU" sz="1600" dirty="0">
                <a:latin typeface="Clear Sans" panose="020B0503030202020304" pitchFamily="34" charset="0"/>
                <a:cs typeface="Clear Sans" panose="020B0503030202020304" pitchFamily="34" charset="0"/>
              </a:rPr>
              <a:t>- одна из ведущих российских компаний с высоким научно-производственным потенциалом, с многочисленными разработками в области РЗА, ПА, программных средств автоматизации и управления, инженерного ПО, НКУ на уровне мировых производителей.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BDF3D6-25BB-449C-5F78-62473DF1C309}"/>
              </a:ext>
            </a:extLst>
          </p:cNvPr>
          <p:cNvSpPr txBox="1"/>
          <p:nvPr/>
        </p:nvSpPr>
        <p:spPr>
          <a:xfrm>
            <a:off x="6226139" y="5561123"/>
            <a:ext cx="2446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Сервисные центры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2C34139-9F88-278A-C733-EDCC9D934C4B}"/>
              </a:ext>
            </a:extLst>
          </p:cNvPr>
          <p:cNvCxnSpPr>
            <a:cxnSpLocks/>
          </p:cNvCxnSpPr>
          <p:nvPr/>
        </p:nvCxnSpPr>
        <p:spPr>
          <a:xfrm>
            <a:off x="5934075" y="4942480"/>
            <a:ext cx="53060" cy="67729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47701A0-58E3-381C-E376-F321327238B4}"/>
              </a:ext>
            </a:extLst>
          </p:cNvPr>
          <p:cNvCxnSpPr>
            <a:cxnSpLocks/>
          </p:cNvCxnSpPr>
          <p:nvPr/>
        </p:nvCxnSpPr>
        <p:spPr>
          <a:xfrm>
            <a:off x="4429125" y="4796918"/>
            <a:ext cx="1558010" cy="82286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F89DEA2-D8D9-1DBF-D0FC-EED734A78BAC}"/>
              </a:ext>
            </a:extLst>
          </p:cNvPr>
          <p:cNvCxnSpPr>
            <a:cxnSpLocks/>
          </p:cNvCxnSpPr>
          <p:nvPr/>
        </p:nvCxnSpPr>
        <p:spPr>
          <a:xfrm>
            <a:off x="4548187" y="4581164"/>
            <a:ext cx="133351" cy="7418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97C4120-7A36-299C-BCFE-51FF23B643E0}"/>
              </a:ext>
            </a:extLst>
          </p:cNvPr>
          <p:cNvCxnSpPr>
            <a:cxnSpLocks/>
          </p:cNvCxnSpPr>
          <p:nvPr/>
        </p:nvCxnSpPr>
        <p:spPr>
          <a:xfrm>
            <a:off x="3352800" y="4367213"/>
            <a:ext cx="2634335" cy="125256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251B8C4-497B-A186-A485-A7A0002361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135" y="5622767"/>
            <a:ext cx="300648" cy="300648"/>
          </a:xfrm>
          <a:prstGeom prst="rect">
            <a:avLst/>
          </a:prstGeom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F4A9F40-E963-CFD7-3879-B711C8BEB28C}"/>
              </a:ext>
            </a:extLst>
          </p:cNvPr>
          <p:cNvCxnSpPr>
            <a:cxnSpLocks/>
          </p:cNvCxnSpPr>
          <p:nvPr/>
        </p:nvCxnSpPr>
        <p:spPr>
          <a:xfrm>
            <a:off x="4907756" y="4814888"/>
            <a:ext cx="1079379" cy="80787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18D81C3-B08C-597B-EC00-3C4B53F438B8}"/>
              </a:ext>
            </a:extLst>
          </p:cNvPr>
          <p:cNvCxnSpPr>
            <a:cxnSpLocks/>
          </p:cNvCxnSpPr>
          <p:nvPr/>
        </p:nvCxnSpPr>
        <p:spPr>
          <a:xfrm flipH="1">
            <a:off x="5987135" y="4632917"/>
            <a:ext cx="1772964" cy="986862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6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019DB9-0092-4EC1-8F22-4057A197DA69}"/>
              </a:ext>
            </a:extLst>
          </p:cNvPr>
          <p:cNvSpPr/>
          <p:nvPr/>
        </p:nvSpPr>
        <p:spPr>
          <a:xfrm>
            <a:off x="4572000" y="752475"/>
            <a:ext cx="4572000" cy="5495925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A94EC-D4AE-482D-A19A-4B6EF7F69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8" y="179388"/>
            <a:ext cx="8913812" cy="490537"/>
          </a:xfrm>
        </p:spPr>
        <p:txBody>
          <a:bodyPr/>
          <a:lstStyle/>
          <a:p>
            <a:r>
              <a:rPr lang="ru-RU" dirty="0"/>
              <a:t>Сотрудничество с высшим учебным заведением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B0571C-C3FE-4F39-A8E1-352C50A08F89}"/>
              </a:ext>
            </a:extLst>
          </p:cNvPr>
          <p:cNvSpPr txBox="1"/>
          <p:nvPr/>
        </p:nvSpPr>
        <p:spPr>
          <a:xfrm>
            <a:off x="4687094" y="1304411"/>
            <a:ext cx="44957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Компания ООО «Релематика» тесно сотрудничает с </a:t>
            </a:r>
            <a:r>
              <a:rPr lang="ru-RU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ЧГУ им. И.Н.Ульянова</a:t>
            </a:r>
            <a:r>
              <a:rPr lang="ru-RU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: </a:t>
            </a:r>
          </a:p>
          <a:p>
            <a:pPr marL="533400" indent="-266700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электроэнергетический факультет</a:t>
            </a:r>
          </a:p>
          <a:p>
            <a:pPr marL="533400" indent="-266700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электротехнический факультет</a:t>
            </a:r>
          </a:p>
          <a:p>
            <a:pPr marL="533400" indent="-266700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факультет радиотехники и электроники</a:t>
            </a:r>
          </a:p>
          <a:p>
            <a:pPr marL="533400" indent="-266700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факультет информатики и вычислительной техники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48842E-E309-4315-BB51-9D9BDC128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7" y="948054"/>
            <a:ext cx="4172838" cy="341969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BE2340-7212-4A78-AFD9-189DE07B29EE}"/>
              </a:ext>
            </a:extLst>
          </p:cNvPr>
          <p:cNvSpPr txBox="1"/>
          <p:nvPr/>
        </p:nvSpPr>
        <p:spPr>
          <a:xfrm>
            <a:off x="4764088" y="4069420"/>
            <a:ext cx="4379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Кроме этого, ООО «Релематика» тесно сотрудничает с СОШ, гимназиями, лицеями, ЧЭМК и иными учебными заведениями в г. Чебоксары.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2384C5-A1D4-4C6B-9EB8-EDEC7A22212F}"/>
              </a:ext>
            </a:extLst>
          </p:cNvPr>
          <p:cNvSpPr txBox="1"/>
          <p:nvPr/>
        </p:nvSpPr>
        <p:spPr>
          <a:xfrm>
            <a:off x="230188" y="4526710"/>
            <a:ext cx="41728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Clear Sans" panose="020B0503030202020304" pitchFamily="34" charset="0"/>
                <a:cs typeface="Clear Sans" panose="020B0503030202020304" pitchFamily="34" charset="0"/>
              </a:rPr>
              <a:t>Релематика является постоянным спонсором научно-практических конференций и олимпиад, проводимых ЧГУ</a:t>
            </a:r>
          </a:p>
        </p:txBody>
      </p:sp>
    </p:spTree>
    <p:extLst>
      <p:ext uri="{BB962C8B-B14F-4D97-AF65-F5344CB8AC3E}">
        <p14:creationId xmlns:p14="http://schemas.microsoft.com/office/powerpoint/2010/main" val="356119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187" y="179388"/>
            <a:ext cx="8821216" cy="490537"/>
          </a:xfrm>
        </p:spPr>
        <p:txBody>
          <a:bodyPr/>
          <a:lstStyle/>
          <a:p>
            <a:r>
              <a:rPr lang="ru-RU" dirty="0"/>
              <a:t>Лаборатория релейной защиты и автоматики в ЧГУ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0541" y="5502503"/>
            <a:ext cx="760050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>
                <a:solidFill>
                  <a:srgbClr val="054564"/>
                </a:solidFill>
                <a:latin typeface="Clear Sans" panose="020B0503030202020304" pitchFamily="34" charset="0"/>
                <a:ea typeface="+mj-ea"/>
                <a:cs typeface="Clear Sans" panose="020B0503030202020304" pitchFamily="34" charset="0"/>
              </a:rPr>
              <a:t>Релематика обеспечивает оборудованием учебную лабораторию кафедры ТОЭ и РЗА для обучения студентов университета.</a:t>
            </a:r>
          </a:p>
          <a:p>
            <a:pPr algn="ctr"/>
            <a:endParaRPr lang="ru-RU" dirty="0"/>
          </a:p>
        </p:txBody>
      </p:sp>
      <p:pic>
        <p:nvPicPr>
          <p:cNvPr id="1027" name="Picture 3" descr="C:\Users\annikolaev\Desktop\из новос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2774" y="741784"/>
            <a:ext cx="6198452" cy="464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3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25396-1801-6DFD-EEA4-90C80760A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Дни открытых дверей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C4552E-17E3-35AB-A362-B074FE864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3027" r="29838"/>
          <a:stretch/>
        </p:blipFill>
        <p:spPr>
          <a:xfrm>
            <a:off x="4155541" y="742384"/>
            <a:ext cx="4988459" cy="55463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B661F5-6BCB-5347-62E5-85671566A7D3}"/>
              </a:ext>
            </a:extLst>
          </p:cNvPr>
          <p:cNvSpPr txBox="1"/>
          <p:nvPr/>
        </p:nvSpPr>
        <p:spPr>
          <a:xfrm>
            <a:off x="0" y="1162155"/>
            <a:ext cx="4249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Clear Sans" panose="020B0503030202020304" pitchFamily="34" charset="0"/>
                <a:cs typeface="Clear Sans" panose="020B0503030202020304" pitchFamily="34" charset="0"/>
              </a:rPr>
              <a:t>Релематика </a:t>
            </a:r>
            <a:r>
              <a:rPr lang="ru-RU" b="1" dirty="0">
                <a:solidFill>
                  <a:srgbClr val="000000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активно участвует в Днях открытых дверей, которые проводят для старшеклассников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ЧГУ им. И.Н. Ульянова и ЧЭМК.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D1157-0847-8285-7445-AAAEB0F06339}"/>
              </a:ext>
            </a:extLst>
          </p:cNvPr>
          <p:cNvSpPr txBox="1"/>
          <p:nvPr/>
        </p:nvSpPr>
        <p:spPr>
          <a:xfrm>
            <a:off x="115094" y="2556524"/>
            <a:ext cx="3925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0" dirty="0">
                <a:solidFill>
                  <a:srgbClr val="000000"/>
                </a:solidFill>
                <a:effectLst/>
                <a:latin typeface="Clear Sans" panose="020B0503030202020304" pitchFamily="34" charset="0"/>
                <a:cs typeface="Clear Sans" panose="020B0503030202020304" pitchFamily="34" charset="0"/>
              </a:rPr>
              <a:t>Такие мероприятия помогают будущим абитуриентам получить представление о выбранном </a:t>
            </a:r>
          </a:p>
          <a:p>
            <a:r>
              <a:rPr lang="ru-RU" i="0" dirty="0">
                <a:solidFill>
                  <a:srgbClr val="000000"/>
                </a:solidFill>
                <a:effectLst/>
                <a:latin typeface="Clear Sans" panose="020B0503030202020304" pitchFamily="34" charset="0"/>
                <a:cs typeface="Clear Sans" panose="020B0503030202020304" pitchFamily="34" charset="0"/>
              </a:rPr>
              <a:t>факультете. </a:t>
            </a:r>
          </a:p>
          <a:p>
            <a:endParaRPr lang="ru-RU" i="0" dirty="0">
              <a:solidFill>
                <a:srgbClr val="000000"/>
              </a:solidFill>
              <a:effectLst/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r>
              <a:rPr lang="ru-RU" i="0" dirty="0">
                <a:solidFill>
                  <a:srgbClr val="000000"/>
                </a:solidFill>
                <a:effectLst/>
                <a:latin typeface="Clear Sans" panose="020B0503030202020304" pitchFamily="34" charset="0"/>
                <a:cs typeface="Clear Sans" panose="020B0503030202020304" pitchFamily="34" charset="0"/>
              </a:rPr>
              <a:t>А также узнать о том, какие компании заинтересованы в сотрудничестве с данным факультетом и о возможностях, которые они предоставляют студентам.</a:t>
            </a:r>
            <a:endParaRPr lang="ru-RU" dirty="0"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7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15F62-F110-3F83-A6B4-73577A306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212" y="161281"/>
            <a:ext cx="9429860" cy="490537"/>
          </a:xfrm>
        </p:spPr>
        <p:txBody>
          <a:bodyPr/>
          <a:lstStyle/>
          <a:p>
            <a:r>
              <a:rPr lang="ru-RU" dirty="0"/>
              <a:t>Экскурсии в рамках проекта «Промышленный туризм»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FC836-FD2D-A6F5-6474-A2770AB70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320" y="1462546"/>
            <a:ext cx="3548680" cy="1085562"/>
          </a:xfrm>
        </p:spPr>
        <p:txBody>
          <a:bodyPr/>
          <a:lstStyle/>
          <a:p>
            <a:pPr marL="0" indent="0">
              <a:buNone/>
            </a:pPr>
            <a:r>
              <a:rPr lang="ru-RU" sz="1600" i="0" dirty="0">
                <a:solidFill>
                  <a:srgbClr val="000000"/>
                </a:solidFill>
                <a:effectLst/>
              </a:rPr>
              <a:t>В рамках проекта «Промышленный туризм», компанию посещают </a:t>
            </a:r>
            <a:br>
              <a:rPr lang="ru-RU" sz="1600" dirty="0">
                <a:solidFill>
                  <a:srgbClr val="000000"/>
                </a:solidFill>
              </a:rPr>
            </a:br>
            <a:r>
              <a:rPr lang="ru-RU" sz="1600" i="0" dirty="0">
                <a:solidFill>
                  <a:srgbClr val="000000"/>
                </a:solidFill>
                <a:effectLst/>
              </a:rPr>
              <a:t>школьники и студенты со всей Республики.</a:t>
            </a:r>
            <a:endParaRPr lang="ru-RU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702027-D81F-BEA1-F30D-CAB4C32F7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0"/>
          <a:stretch/>
        </p:blipFill>
        <p:spPr bwMode="auto">
          <a:xfrm>
            <a:off x="0" y="747725"/>
            <a:ext cx="5495731" cy="325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8393BA3F-D4E1-FBC2-2553-76FDAE59FD48}"/>
              </a:ext>
            </a:extLst>
          </p:cNvPr>
          <p:cNvSpPr txBox="1">
            <a:spLocks/>
          </p:cNvSpPr>
          <p:nvPr/>
        </p:nvSpPr>
        <p:spPr>
          <a:xfrm>
            <a:off x="124006" y="4271089"/>
            <a:ext cx="3855342" cy="201001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lear Sans" panose="020B0503030202020304" pitchFamily="34" charset="0"/>
                <a:ea typeface="+mn-ea"/>
                <a:cs typeface="Clear Sans" panose="020B05030302020203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lear Sans" panose="020B0503030202020304" pitchFamily="34" charset="0"/>
                <a:ea typeface="+mn-ea"/>
                <a:cs typeface="Clear Sans" panose="020B05030302020203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lear Sans" panose="020B0503030202020304" pitchFamily="34" charset="0"/>
                <a:ea typeface="+mn-ea"/>
                <a:cs typeface="Clear Sans" panose="020B05030302020203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lear Sans" panose="020B0503030202020304" pitchFamily="34" charset="0"/>
                <a:ea typeface="+mn-ea"/>
                <a:cs typeface="Clear Sans" panose="020B05030302020203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lear Sans" panose="020B0503030202020304" pitchFamily="34" charset="0"/>
                <a:ea typeface="+mn-ea"/>
                <a:cs typeface="Clear Sans" panose="020B05030302020203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/>
              <a:t>На предприятии г</a:t>
            </a:r>
            <a:r>
              <a:rPr lang="ru-RU" sz="1600" dirty="0">
                <a:solidFill>
                  <a:srgbClr val="000000"/>
                </a:solidFill>
              </a:rPr>
              <a:t>ости знакомятся с производственными мощностями компании, посещают участок монтажа печатных плат, департаменты разработок, проектирования и информационных технологий, а также Учебный центр «Релематика» и полигон ЦПС.</a:t>
            </a: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9AA625-B8B2-C825-0B31-E2DAF13187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348" y="3358836"/>
            <a:ext cx="5164652" cy="2905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6500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83B3892-C635-4A57-A97C-6FF1A888FA32}"/>
              </a:ext>
            </a:extLst>
          </p:cNvPr>
          <p:cNvSpPr/>
          <p:nvPr/>
        </p:nvSpPr>
        <p:spPr>
          <a:xfrm>
            <a:off x="0" y="757237"/>
            <a:ext cx="9144000" cy="55102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710BA70-61BA-4274-9854-80B62084933B}"/>
              </a:ext>
            </a:extLst>
          </p:cNvPr>
          <p:cNvSpPr/>
          <p:nvPr/>
        </p:nvSpPr>
        <p:spPr>
          <a:xfrm>
            <a:off x="4572000" y="828675"/>
            <a:ext cx="4572000" cy="5343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A94EC-D4AE-482D-A19A-4B6EF7F69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со скамьи ВУЗА/СУЗА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1A6CE9-8E33-45C3-B698-A4F7A1047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819" y="962024"/>
            <a:ext cx="4392181" cy="507682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2495F1A-5109-4CD8-B863-93FFDC4BC7F2}"/>
              </a:ext>
            </a:extLst>
          </p:cNvPr>
          <p:cNvSpPr/>
          <p:nvPr/>
        </p:nvSpPr>
        <p:spPr>
          <a:xfrm>
            <a:off x="181910" y="1392644"/>
            <a:ext cx="3695609" cy="2310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4692B4B-BFC5-4DC2-A9F1-13F7CE8A084A}"/>
              </a:ext>
            </a:extLst>
          </p:cNvPr>
          <p:cNvSpPr/>
          <p:nvPr/>
        </p:nvSpPr>
        <p:spPr>
          <a:xfrm>
            <a:off x="742950" y="3510048"/>
            <a:ext cx="3829049" cy="20810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719E98-A7EF-420F-8A7D-CE109F10B3F1}"/>
              </a:ext>
            </a:extLst>
          </p:cNvPr>
          <p:cNvSpPr txBox="1"/>
          <p:nvPr/>
        </p:nvSpPr>
        <p:spPr>
          <a:xfrm>
            <a:off x="626846" y="1624516"/>
            <a:ext cx="3023966" cy="147732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54564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Прохождение учебной, научно-производственной и преддипломной практики на базе предприятия.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A415275-E455-4624-9087-B5D4D19E0B4A}"/>
              </a:ext>
            </a:extLst>
          </p:cNvPr>
          <p:cNvSpPr/>
          <p:nvPr/>
        </p:nvSpPr>
        <p:spPr>
          <a:xfrm>
            <a:off x="181911" y="1392645"/>
            <a:ext cx="352646" cy="2310402"/>
          </a:xfrm>
          <a:prstGeom prst="rect">
            <a:avLst/>
          </a:prstGeom>
          <a:solidFill>
            <a:srgbClr val="7F2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656655C-B953-44D0-9AAA-D65ED4C62296}"/>
              </a:ext>
            </a:extLst>
          </p:cNvPr>
          <p:cNvSpPr/>
          <p:nvPr/>
        </p:nvSpPr>
        <p:spPr>
          <a:xfrm>
            <a:off x="742951" y="3500522"/>
            <a:ext cx="352646" cy="2090567"/>
          </a:xfrm>
          <a:prstGeom prst="rect">
            <a:avLst/>
          </a:prstGeom>
          <a:solidFill>
            <a:srgbClr val="7F2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6D68C-4023-445F-8D73-19AF97535B0E}"/>
              </a:ext>
            </a:extLst>
          </p:cNvPr>
          <p:cNvSpPr txBox="1"/>
          <p:nvPr/>
        </p:nvSpPr>
        <p:spPr>
          <a:xfrm>
            <a:off x="1032884" y="3838221"/>
            <a:ext cx="3629651" cy="92333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54564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Студенты могут начать работать, после прохождения практики на нашем предприятии.  </a:t>
            </a:r>
          </a:p>
        </p:txBody>
      </p:sp>
    </p:spTree>
    <p:extLst>
      <p:ext uri="{BB962C8B-B14F-4D97-AF65-F5344CB8AC3E}">
        <p14:creationId xmlns:p14="http://schemas.microsoft.com/office/powerpoint/2010/main" val="1019031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FED8B-612A-EA13-A5D3-37D073921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со скамьи ВУЗА/СУЗА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93819F-9661-A375-5116-5F845387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26" y="1721339"/>
            <a:ext cx="4740384" cy="3566212"/>
          </a:xfrm>
        </p:spPr>
        <p:txBody>
          <a:bodyPr/>
          <a:lstStyle/>
          <a:p>
            <a:r>
              <a:rPr lang="ru-RU" sz="2400" dirty="0"/>
              <a:t>На сегодняшний день на предприятии работают </a:t>
            </a:r>
            <a:r>
              <a:rPr lang="ru-RU" sz="2400" b="1" dirty="0">
                <a:solidFill>
                  <a:srgbClr val="7F2622"/>
                </a:solidFill>
              </a:rPr>
              <a:t>13</a:t>
            </a:r>
            <a:r>
              <a:rPr lang="ru-RU" sz="2400" b="1" dirty="0"/>
              <a:t> </a:t>
            </a:r>
            <a:r>
              <a:rPr lang="ru-RU" sz="2400" dirty="0"/>
              <a:t>студентов (бакалавры и магистры)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Ежегодно более </a:t>
            </a:r>
            <a:r>
              <a:rPr lang="ru-RU" sz="2400" b="1" dirty="0">
                <a:solidFill>
                  <a:srgbClr val="7F2622"/>
                </a:solidFill>
              </a:rPr>
              <a:t>80</a:t>
            </a:r>
            <a:r>
              <a:rPr lang="ru-RU" sz="2400" dirty="0"/>
              <a:t> студентов проходят производственную и преддипломную практику, а также стажировку на предприятии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A3FFB6-85CA-188B-74C1-AC7A371FC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27" y="764263"/>
            <a:ext cx="4110273" cy="54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87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18F44-D75A-4D27-A7BE-61B4CD4F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Заработная плата, деятельность в компании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2A9EE3-D28E-487D-8D29-178470D70E32}"/>
              </a:ext>
            </a:extLst>
          </p:cNvPr>
          <p:cNvSpPr txBox="1">
            <a:spLocks/>
          </p:cNvSpPr>
          <p:nvPr/>
        </p:nvSpPr>
        <p:spPr>
          <a:xfrm>
            <a:off x="919956" y="926836"/>
            <a:ext cx="7304087" cy="49053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7F2622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Карьерный рост со скамьи университета!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999238-6091-48FA-AFB6-4F531B7AF3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174" y="1980833"/>
            <a:ext cx="5314951" cy="4276489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F6469C90-51DA-4BC5-88D2-40C0DE3221E2}"/>
              </a:ext>
            </a:extLst>
          </p:cNvPr>
          <p:cNvSpPr txBox="1">
            <a:spLocks/>
          </p:cNvSpPr>
          <p:nvPr/>
        </p:nvSpPr>
        <p:spPr>
          <a:xfrm>
            <a:off x="0" y="1627555"/>
            <a:ext cx="9144000" cy="62552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>
                <a:latin typeface="Clear Sans" panose="020B0503030202020304" pitchFamily="34" charset="0"/>
                <a:cs typeface="Clear Sans" panose="020B0503030202020304" pitchFamily="34" charset="0"/>
              </a:rPr>
              <a:t>Студенты сами решают, чем будут заниматься на предприятии, и только от них самих зависит сколько они будут получать зарплату + премии.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8FD562D-7BBA-4213-9455-8D884EE6FF05}"/>
              </a:ext>
            </a:extLst>
          </p:cNvPr>
          <p:cNvSpPr/>
          <p:nvPr/>
        </p:nvSpPr>
        <p:spPr>
          <a:xfrm>
            <a:off x="0" y="2429348"/>
            <a:ext cx="3724273" cy="3827973"/>
          </a:xfrm>
          <a:prstGeom prst="rect">
            <a:avLst/>
          </a:prstGeom>
          <a:solidFill>
            <a:srgbClr val="054564"/>
          </a:solidFill>
          <a:ln>
            <a:noFill/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BEA37BF6-E196-479D-A377-A72306FFE8C6}"/>
              </a:ext>
            </a:extLst>
          </p:cNvPr>
          <p:cNvSpPr txBox="1">
            <a:spLocks/>
          </p:cNvSpPr>
          <p:nvPr/>
        </p:nvSpPr>
        <p:spPr>
          <a:xfrm>
            <a:off x="142875" y="2957027"/>
            <a:ext cx="3124201" cy="2324099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2400" i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Остается только проявить себя, сделать вклад в развитие компании.</a:t>
            </a:r>
          </a:p>
        </p:txBody>
      </p:sp>
    </p:spTree>
    <p:extLst>
      <p:ext uri="{BB962C8B-B14F-4D97-AF65-F5344CB8AC3E}">
        <p14:creationId xmlns:p14="http://schemas.microsoft.com/office/powerpoint/2010/main" val="2921455799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ая обложк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одраздел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оследняя страниц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Основно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3276</TotalTime>
  <Words>604</Words>
  <Application>Microsoft Office PowerPoint</Application>
  <PresentationFormat>Экран (4:3)</PresentationFormat>
  <Paragraphs>70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Clear Sans</vt:lpstr>
      <vt:lpstr>Clear Sans Light</vt:lpstr>
      <vt:lpstr>Wingdings</vt:lpstr>
      <vt:lpstr>Титульная обложка</vt:lpstr>
      <vt:lpstr>Подраздел</vt:lpstr>
      <vt:lpstr>Последняя страница</vt:lpstr>
      <vt:lpstr>Основной слайд</vt:lpstr>
      <vt:lpstr>ООО «Релематика».  На передовом фланге отечественной науки РЗА</vt:lpstr>
      <vt:lpstr>О компании</vt:lpstr>
      <vt:lpstr>Сотрудничество с высшим учебным заведением</vt:lpstr>
      <vt:lpstr>Лаборатория релейной защиты и автоматики в ЧГУ</vt:lpstr>
      <vt:lpstr>Дни открытых дверей </vt:lpstr>
      <vt:lpstr>Экскурсии в рамках проекта «Промышленный туризм»</vt:lpstr>
      <vt:lpstr>Работа со скамьи ВУЗА/СУЗА</vt:lpstr>
      <vt:lpstr>Работа со скамьи ВУЗА/СУЗА</vt:lpstr>
      <vt:lpstr>Заработная плата, деятельность в компании</vt:lpstr>
      <vt:lpstr>Социальная поддержка</vt:lpstr>
      <vt:lpstr>Спорт – залог здоровья</vt:lpstr>
      <vt:lpstr>Здоровье превыше всего</vt:lpstr>
      <vt:lpstr>Предложения</vt:lpstr>
      <vt:lpstr>Приглашаем на работу в «Релематику»!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Евгения Юрьевна</dc:creator>
  <cp:lastModifiedBy>Чикмяков Руслан</cp:lastModifiedBy>
  <cp:revision>210</cp:revision>
  <cp:lastPrinted>2021-06-24T09:12:19Z</cp:lastPrinted>
  <dcterms:created xsi:type="dcterms:W3CDTF">2020-10-02T09:18:57Z</dcterms:created>
  <dcterms:modified xsi:type="dcterms:W3CDTF">2023-03-29T13:46:49Z</dcterms:modified>
</cp:coreProperties>
</file>